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58" r:id="rId5"/>
    <p:sldId id="283" r:id="rId6"/>
    <p:sldId id="284" r:id="rId7"/>
    <p:sldId id="285" r:id="rId8"/>
    <p:sldId id="260" r:id="rId9"/>
    <p:sldId id="263" r:id="rId10"/>
    <p:sldId id="264" r:id="rId11"/>
    <p:sldId id="267" r:id="rId12"/>
    <p:sldId id="266" r:id="rId13"/>
    <p:sldId id="265" r:id="rId14"/>
    <p:sldId id="261" r:id="rId15"/>
    <p:sldId id="262" r:id="rId16"/>
    <p:sldId id="268" r:id="rId17"/>
    <p:sldId id="274" r:id="rId18"/>
    <p:sldId id="269" r:id="rId19"/>
    <p:sldId id="271" r:id="rId20"/>
    <p:sldId id="282" r:id="rId21"/>
    <p:sldId id="280" r:id="rId22"/>
    <p:sldId id="272" r:id="rId23"/>
    <p:sldId id="270" r:id="rId24"/>
    <p:sldId id="279" r:id="rId25"/>
    <p:sldId id="281" r:id="rId26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5229"/>
    <a:srgbClr val="6A4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6" autoAdjust="0"/>
    <p:restoredTop sz="94660"/>
  </p:normalViewPr>
  <p:slideViewPr>
    <p:cSldViewPr>
      <p:cViewPr varScale="1">
        <p:scale>
          <a:sx n="83" d="100"/>
          <a:sy n="83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91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7289B7C6-B627-4F49-870F-200D8587285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001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noProof="0" smtClean="0"/>
              <a:t>Kliknite da biste uredili stilove teksta matrice</a:t>
            </a:r>
          </a:p>
          <a:p>
            <a:pPr lvl="1"/>
            <a:r>
              <a:rPr lang="hr-HR" altLang="sr-Latn-RS" noProof="0" smtClean="0"/>
              <a:t>Druga razina</a:t>
            </a:r>
          </a:p>
          <a:p>
            <a:pPr lvl="2"/>
            <a:r>
              <a:rPr lang="hr-HR" altLang="sr-Latn-RS" noProof="0" smtClean="0"/>
              <a:t>Treća razina</a:t>
            </a:r>
          </a:p>
          <a:p>
            <a:pPr lvl="3"/>
            <a:r>
              <a:rPr lang="hr-HR" altLang="sr-Latn-RS" noProof="0" smtClean="0"/>
              <a:t>Četvrta razina</a:t>
            </a:r>
          </a:p>
          <a:p>
            <a:pPr lvl="4"/>
            <a:r>
              <a:rPr lang="hr-HR" altLang="sr-Latn-RS" noProof="0" smtClean="0"/>
              <a:t>Peta razina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B9ECD864-0967-4790-8D27-CBE23B038FE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67744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R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DC5EA4-3713-4FF5-AF37-A80BDC96C39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1150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67307-509D-42F9-A2C9-50E91BA63AB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3633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D10676-D51D-40BF-B2A2-096777C9CED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47159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Наслов, текст и садржај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5" name="Чувар места за садржај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92E38-8131-429C-A83C-A9242457758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52032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Наслов и садржај преко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3C50C7-0C07-4FE2-B59C-005F1F7AC27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57314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Наслов и текст преко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5CB95-C84C-41F0-B473-EC8E990C931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10063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Наслов и таб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Чувар места за табелу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sr-Latn-RS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86C61-ACC9-4D7F-9AF4-9125C23C532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8166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Наслов, текст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301AC-C5B7-4405-B233-3C6C667DEA6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4368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D290A-E169-485D-9BBF-9B41CEDBAA5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9620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D328C-3917-4984-8FF7-6B170570EF1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6721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DE104-5D90-4EC6-9D01-C526E04BE96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0127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5A1B3-E7A6-4FFB-9929-70AD8EB8DA1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8972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8DE2A6-D37E-4FF8-ABD3-46ECD351B1F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711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277EE-B9B0-48DB-967B-73304F62E14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3937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R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A90FD-ED09-4BDA-9A6A-42433E54B36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725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R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RS" noProof="0" smtClean="0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28378-E007-4904-9BBC-17F3225F72F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9438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04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8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9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9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  <p:sp>
          <p:nvSpPr>
            <p:cNvPr id="2050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sr-Latn-RS"/>
            </a:p>
          </p:txBody>
        </p:sp>
      </p:grpSp>
      <p:sp>
        <p:nvSpPr>
          <p:cNvPr id="2050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205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  <p:sp>
        <p:nvSpPr>
          <p:cNvPr id="2050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050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050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A1B9C211-5270-43F2-9CF0-0ECB796F858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r-Cyrl-RS" altLang="sr-Latn-RS" sz="6600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трења</a:t>
            </a:r>
            <a:r>
              <a:rPr lang="sr-Latn-RS" altLang="sr-Latn-RS" sz="6600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sr-Cyrl-RS" altLang="sr-Latn-RS" sz="6600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и утицај ове силе на кретање тела</a:t>
            </a:r>
            <a:endParaRPr lang="hr-HR" altLang="sr-Latn-RS" sz="6600" i="1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5805264"/>
            <a:ext cx="4104456" cy="504056"/>
          </a:xfrm>
        </p:spPr>
        <p:txBody>
          <a:bodyPr/>
          <a:lstStyle/>
          <a:p>
            <a:pPr algn="l" eaLnBrk="1" hangingPunct="1">
              <a:defRPr/>
            </a:pPr>
            <a:r>
              <a:rPr lang="sr-Cyrl-RS" altLang="sr-Latn-RS" b="1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Миодраг Петровић</a:t>
            </a:r>
            <a:endParaRPr lang="hr-HR" altLang="sr-Latn-RS" b="1" i="1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algn="r" eaLnBrk="1" hangingPunct="1">
              <a:defRPr/>
            </a:pPr>
            <a:endParaRPr lang="hr-HR" altLang="sr-Latn-RS" sz="4800" dirty="0" smtClean="0">
              <a:latin typeface="Forte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5C9F14D-3077-4594-8DD2-998A3B5A5204}" type="slidenum">
              <a:rPr lang="hr-HR" altLang="sr-Latn-RS" sz="1400"/>
              <a:pPr eaLnBrk="1" hangingPunct="1"/>
              <a:t>10</a:t>
            </a:fld>
            <a:endParaRPr lang="hr-HR" altLang="sr-Latn-RS" sz="140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997200"/>
            <a:ext cx="9144000" cy="3860800"/>
          </a:xfrm>
          <a:solidFill>
            <a:schemeClr val="bg1"/>
          </a:solidFill>
          <a:ln w="0" cmpd="thinThick">
            <a:solidFill>
              <a:srgbClr val="6A481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sr-Latn-RS" sz="2800" dirty="0" smtClean="0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 flipV="1">
            <a:off x="1258888" y="3213100"/>
            <a:ext cx="0" cy="2952750"/>
          </a:xfrm>
          <a:prstGeom prst="line">
            <a:avLst/>
          </a:prstGeom>
          <a:noFill/>
          <a:ln w="57150">
            <a:solidFill>
              <a:srgbClr val="7B522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900113" y="5805488"/>
            <a:ext cx="6985000" cy="0"/>
          </a:xfrm>
          <a:prstGeom prst="line">
            <a:avLst/>
          </a:prstGeom>
          <a:noFill/>
          <a:ln w="57150">
            <a:solidFill>
              <a:srgbClr val="6A481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6570147" y="5813425"/>
            <a:ext cx="22076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F –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гурања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(вучења)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0" y="3429000"/>
            <a:ext cx="12588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F</a:t>
            </a:r>
            <a:r>
              <a:rPr lang="hr-HR" altLang="sr-Latn-RS" sz="2000" i="1" baseline="-25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tr</a:t>
            </a:r>
            <a:endParaRPr lang="hr-HR" altLang="sr-Latn-RS" sz="2000" i="1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-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трења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 flipV="1">
            <a:off x="1258888" y="5229225"/>
            <a:ext cx="576262" cy="5762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574535" y="565150"/>
            <a:ext cx="2869673" cy="169277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2.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Када човек почне лагано да гура кутију, она и даље </a:t>
            </a:r>
            <a:r>
              <a:rPr lang="sr-Cyrl-RS" altLang="sr-Latn-RS" sz="2000" b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мирује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hr-HR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(</a:t>
            </a:r>
            <a:r>
              <a:rPr lang="hr-HR" altLang="sr-Latn-RS" sz="20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F=F</a:t>
            </a:r>
            <a:r>
              <a:rPr lang="hr-HR" altLang="sr-Latn-RS" sz="2000" i="1" baseline="-25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tr</a:t>
            </a:r>
            <a:r>
              <a:rPr lang="hr-HR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Char char="n"/>
            </a:pPr>
            <a:r>
              <a:rPr lang="sr-Cyrl-RS" altLang="sr-Latn-RS" sz="2000" b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укупна сила </a:t>
            </a:r>
            <a:r>
              <a:rPr lang="hr-HR" altLang="sr-Latn-RS" sz="2000" b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=0</a:t>
            </a:r>
          </a:p>
        </p:txBody>
      </p:sp>
      <p:pic>
        <p:nvPicPr>
          <p:cNvPr id="34845" name="Picture 29" descr="sl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275" y="536352"/>
            <a:ext cx="3333750" cy="1905000"/>
          </a:xfrm>
          <a:noFill/>
          <a:ln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DB27CBE-5933-48E2-B74F-83779E25237F}" type="slidenum">
              <a:rPr lang="hr-HR" altLang="sr-Latn-RS" sz="1400"/>
              <a:pPr eaLnBrk="1" hangingPunct="1"/>
              <a:t>11</a:t>
            </a:fld>
            <a:endParaRPr lang="hr-HR" altLang="sr-Latn-RS" sz="140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997200"/>
            <a:ext cx="9144000" cy="3860800"/>
          </a:xfrm>
          <a:solidFill>
            <a:schemeClr val="bg1"/>
          </a:solidFill>
          <a:ln w="0" cmpd="thinThick">
            <a:solidFill>
              <a:srgbClr val="6A481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sr-Latn-RS" sz="2800" dirty="0" smtClean="0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1258888" y="3213100"/>
            <a:ext cx="0" cy="2952750"/>
          </a:xfrm>
          <a:prstGeom prst="line">
            <a:avLst/>
          </a:prstGeom>
          <a:noFill/>
          <a:ln w="57150">
            <a:solidFill>
              <a:srgbClr val="7B522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900113" y="5805488"/>
            <a:ext cx="6985000" cy="0"/>
          </a:xfrm>
          <a:prstGeom prst="line">
            <a:avLst/>
          </a:prstGeom>
          <a:noFill/>
          <a:ln w="57150">
            <a:solidFill>
              <a:srgbClr val="6A481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6570147" y="5813425"/>
            <a:ext cx="22076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F –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гурања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(вучења)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0" y="3429000"/>
            <a:ext cx="12588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F</a:t>
            </a:r>
            <a:r>
              <a:rPr lang="hr-HR" altLang="sr-Latn-RS" sz="2000" i="1" baseline="-25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tr</a:t>
            </a:r>
            <a:endParaRPr lang="hr-HR" altLang="sr-Latn-RS" sz="2000" i="1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-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трења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V="1">
            <a:off x="1258888" y="5300663"/>
            <a:ext cx="504825" cy="5048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3707902" y="553720"/>
            <a:ext cx="3024337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3.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Човек појачава силу </a:t>
            </a:r>
            <a:b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</a:b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– већа је и сила трења – тело још увек мирује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39956" name="Picture 20" descr="sl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539750"/>
            <a:ext cx="3333750" cy="1905000"/>
          </a:xfrm>
          <a:noFill/>
          <a:ln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57" name="Line 21"/>
          <p:cNvSpPr>
            <a:spLocks noChangeShapeType="1"/>
          </p:cNvSpPr>
          <p:nvPr/>
        </p:nvSpPr>
        <p:spPr bwMode="auto">
          <a:xfrm flipV="1">
            <a:off x="1763713" y="4724400"/>
            <a:ext cx="576262" cy="5762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D04D6D8-2CA0-4EB6-8E3B-7179E201DBC7}" type="slidenum">
              <a:rPr lang="hr-HR" altLang="sr-Latn-RS" sz="1400"/>
              <a:pPr eaLnBrk="1" hangingPunct="1"/>
              <a:t>12</a:t>
            </a:fld>
            <a:endParaRPr lang="hr-HR" altLang="sr-Latn-RS" sz="14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997200"/>
            <a:ext cx="9144000" cy="3860800"/>
          </a:xfrm>
          <a:solidFill>
            <a:schemeClr val="bg1"/>
          </a:solidFill>
          <a:ln w="0" cmpd="thinThick">
            <a:solidFill>
              <a:srgbClr val="6A481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sr-Latn-RS" sz="2800" dirty="0" smtClean="0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V="1">
            <a:off x="1258888" y="3213100"/>
            <a:ext cx="0" cy="2952750"/>
          </a:xfrm>
          <a:prstGeom prst="line">
            <a:avLst/>
          </a:prstGeom>
          <a:noFill/>
          <a:ln w="57150">
            <a:solidFill>
              <a:srgbClr val="7B522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900113" y="5805488"/>
            <a:ext cx="6985000" cy="0"/>
          </a:xfrm>
          <a:prstGeom prst="line">
            <a:avLst/>
          </a:prstGeom>
          <a:noFill/>
          <a:ln w="57150">
            <a:solidFill>
              <a:srgbClr val="6A481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6570147" y="5813425"/>
            <a:ext cx="22076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F –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гурања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(вучења)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0" y="3429000"/>
            <a:ext cx="12588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F</a:t>
            </a:r>
            <a:r>
              <a:rPr lang="hr-HR" altLang="sr-Latn-RS" sz="2000" i="1" baseline="-25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tr</a:t>
            </a:r>
            <a:endParaRPr lang="hr-HR" altLang="sr-Latn-RS" sz="2000" i="1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-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трења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V="1">
            <a:off x="1258888" y="4581525"/>
            <a:ext cx="1152525" cy="12239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3620147" y="398562"/>
            <a:ext cx="2536030" cy="1631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4.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Кутија се не покреће све док су једнаке сила трења и сила гурања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 flipV="1">
            <a:off x="2411413" y="4005263"/>
            <a:ext cx="576262" cy="5762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pic>
        <p:nvPicPr>
          <p:cNvPr id="38936" name="Picture 24" descr="sl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398562"/>
            <a:ext cx="3333750" cy="1905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2716D05-D754-45C1-ABE3-E60675A8ED81}" type="slidenum">
              <a:rPr lang="hr-HR" altLang="sr-Latn-RS" sz="1400"/>
              <a:pPr eaLnBrk="1" hangingPunct="1"/>
              <a:t>13</a:t>
            </a:fld>
            <a:endParaRPr lang="hr-HR" altLang="sr-Latn-RS" sz="140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997200"/>
            <a:ext cx="9144000" cy="3860800"/>
          </a:xfrm>
          <a:solidFill>
            <a:schemeClr val="bg1"/>
          </a:solidFill>
          <a:ln w="0" cmpd="thinThick">
            <a:solidFill>
              <a:srgbClr val="6A481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sr-Latn-RS" sz="2800" smtClean="0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 flipV="1">
            <a:off x="1258888" y="3213100"/>
            <a:ext cx="0" cy="2952750"/>
          </a:xfrm>
          <a:prstGeom prst="line">
            <a:avLst/>
          </a:prstGeom>
          <a:noFill/>
          <a:ln w="57150">
            <a:solidFill>
              <a:srgbClr val="7B522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900113" y="5805488"/>
            <a:ext cx="6985000" cy="0"/>
          </a:xfrm>
          <a:prstGeom prst="line">
            <a:avLst/>
          </a:prstGeom>
          <a:noFill/>
          <a:ln w="57150">
            <a:solidFill>
              <a:srgbClr val="6A481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6570147" y="5813425"/>
            <a:ext cx="22076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F –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гурања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(вучења)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0" y="3429000"/>
            <a:ext cx="12588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F</a:t>
            </a:r>
            <a:r>
              <a:rPr lang="hr-HR" altLang="sr-Latn-RS" sz="2000" i="1" baseline="-25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tr</a:t>
            </a:r>
            <a:endParaRPr lang="hr-HR" altLang="sr-Latn-RS" sz="2000" i="1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-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трења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V="1">
            <a:off x="1258888" y="4005263"/>
            <a:ext cx="1657350" cy="18002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2916238" y="4005263"/>
            <a:ext cx="792162" cy="5762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3472101" y="519430"/>
            <a:ext cx="2756083" cy="19389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5.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Када спољашња сила буде већа од силе трења кутија почиње да се креће – добије убрзање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37910" name="Picture 22" descr="sl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539750"/>
            <a:ext cx="3333750" cy="1905000"/>
          </a:xfrm>
          <a:noFill/>
          <a:ln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570007A-7F65-4205-A5B7-C77628EF9D76}" type="slidenum">
              <a:rPr lang="hr-HR" altLang="sr-Latn-RS" sz="1400"/>
              <a:pPr eaLnBrk="1" hangingPunct="1"/>
              <a:t>14</a:t>
            </a:fld>
            <a:endParaRPr lang="hr-HR" altLang="sr-Latn-RS" sz="140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997200"/>
            <a:ext cx="9144000" cy="3860800"/>
          </a:xfrm>
          <a:solidFill>
            <a:schemeClr val="bg1"/>
          </a:solidFill>
          <a:ln w="0" cmpd="thinThick">
            <a:solidFill>
              <a:srgbClr val="6A481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sr-Latn-RS" sz="2800" dirty="0" smtClean="0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1258888" y="3213100"/>
            <a:ext cx="0" cy="2952750"/>
          </a:xfrm>
          <a:prstGeom prst="line">
            <a:avLst/>
          </a:prstGeom>
          <a:noFill/>
          <a:ln w="57150">
            <a:solidFill>
              <a:srgbClr val="7B522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900113" y="5805488"/>
            <a:ext cx="6985000" cy="0"/>
          </a:xfrm>
          <a:prstGeom prst="line">
            <a:avLst/>
          </a:prstGeom>
          <a:noFill/>
          <a:ln w="57150">
            <a:solidFill>
              <a:srgbClr val="6A481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6384199" y="5813425"/>
            <a:ext cx="257955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i="1" dirty="0">
                <a:solidFill>
                  <a:srgbClr val="6A4810"/>
                </a:solidFill>
                <a:effectLst/>
                <a:latin typeface="Palatino Linotype" panose="02040502050505030304" pitchFamily="18" charset="0"/>
              </a:rPr>
              <a:t>F – </a:t>
            </a:r>
            <a:r>
              <a:rPr lang="sr-Cyrl-RS" altLang="sr-Latn-RS" sz="24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гурања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Cyrl-RS" altLang="sr-Latn-RS" sz="24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(вучења)</a:t>
            </a:r>
            <a:endParaRPr lang="hr-HR" altLang="sr-Latn-RS" sz="24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0" y="3429000"/>
            <a:ext cx="12588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F</a:t>
            </a:r>
            <a:r>
              <a:rPr lang="hr-HR" altLang="sr-Latn-RS" sz="2400" i="1" baseline="-25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tr</a:t>
            </a:r>
            <a:endParaRPr lang="hr-HR" altLang="sr-Latn-RS" sz="2400" i="1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4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- </a:t>
            </a:r>
            <a:r>
              <a:rPr lang="sr-Cyrl-RS" altLang="sr-Latn-RS" sz="24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трења</a:t>
            </a:r>
            <a:endParaRPr lang="hr-HR" altLang="sr-Latn-RS" sz="24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V="1">
            <a:off x="1258888" y="4005263"/>
            <a:ext cx="1657350" cy="18002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916238" y="4005263"/>
            <a:ext cx="792162" cy="5762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3708400" y="4581525"/>
            <a:ext cx="360045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1258888" y="4005263"/>
            <a:ext cx="1657350" cy="0"/>
          </a:xfrm>
          <a:prstGeom prst="line">
            <a:avLst/>
          </a:prstGeom>
          <a:noFill/>
          <a:ln w="9525">
            <a:solidFill>
              <a:srgbClr val="6A481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H="1">
            <a:off x="1258888" y="4581525"/>
            <a:ext cx="2449512" cy="0"/>
          </a:xfrm>
          <a:prstGeom prst="line">
            <a:avLst/>
          </a:prstGeom>
          <a:noFill/>
          <a:ln w="9525">
            <a:solidFill>
              <a:srgbClr val="6A481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>
            <a:off x="1331913" y="3716338"/>
            <a:ext cx="287337" cy="144462"/>
          </a:xfrm>
          <a:prstGeom prst="line">
            <a:avLst/>
          </a:prstGeom>
          <a:noFill/>
          <a:ln w="9525">
            <a:solidFill>
              <a:srgbClr val="6A481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1619250" y="3213100"/>
            <a:ext cx="75247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Cyrl-RS" altLang="sr-Latn-RS" sz="24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статичког трења </a:t>
            </a:r>
            <a:r>
              <a:rPr lang="hr-HR" altLang="sr-Latn-RS" sz="24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F</a:t>
            </a:r>
            <a:r>
              <a:rPr lang="hr-HR" altLang="sr-Latn-RS" sz="2400" i="1" baseline="-25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tr,s </a:t>
            </a:r>
            <a:r>
              <a:rPr lang="hr-HR" altLang="sr-Latn-RS" sz="24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(</a:t>
            </a:r>
            <a:r>
              <a:rPr lang="sr-Cyrl-RS" altLang="sr-Latn-RS" sz="24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максимална вредност силе трења</a:t>
            </a:r>
            <a:r>
              <a:rPr lang="hr-HR" altLang="sr-Latn-RS" sz="24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)</a:t>
            </a:r>
            <a:endParaRPr lang="hr-HR" altLang="sr-Latn-RS" sz="2400" i="1" baseline="-25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3040063" y="4333875"/>
            <a:ext cx="4411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n-US" altLang="sr-Latn-RS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1547813" y="4797425"/>
            <a:ext cx="55451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динамичког трења</a:t>
            </a:r>
            <a:r>
              <a:rPr lang="hr-HR" altLang="sr-Latn-RS" sz="2400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F</a:t>
            </a:r>
            <a:r>
              <a:rPr lang="hr-HR" altLang="sr-Latn-RS" sz="2400" i="1" baseline="-250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tr,d</a:t>
            </a:r>
            <a:r>
              <a:rPr lang="hr-HR" altLang="sr-Latn-RS" sz="2400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 (</a:t>
            </a:r>
            <a:r>
              <a:rPr lang="sr-Cyrl-RS" altLang="sr-Latn-RS" sz="2400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стална сила трења током клизања</a:t>
            </a:r>
            <a:r>
              <a:rPr lang="hr-HR" altLang="sr-Latn-RS" sz="2400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)</a:t>
            </a:r>
            <a:endParaRPr lang="hr-HR" altLang="sr-Latn-RS" sz="2400" i="1" baseline="-250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>
              <a:spcBef>
                <a:spcPct val="20000"/>
              </a:spcBef>
              <a:defRPr/>
            </a:pPr>
            <a:endParaRPr lang="hr-HR" altLang="sr-Latn-RS" sz="2400" dirty="0" smtClean="0">
              <a:effectLst>
                <a:outerShdw blurRad="38100" dist="38100" dir="2700000" algn="tl">
                  <a:srgbClr val="FFFFFF"/>
                </a:outerShdw>
              </a:effectLst>
              <a:latin typeface="Palatino Linotype" pitchFamily="18" charset="0"/>
            </a:endParaRPr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 flipV="1">
            <a:off x="1331913" y="4724400"/>
            <a:ext cx="287337" cy="217488"/>
          </a:xfrm>
          <a:prstGeom prst="line">
            <a:avLst/>
          </a:prstGeom>
          <a:noFill/>
          <a:ln w="9525">
            <a:solidFill>
              <a:srgbClr val="6A481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3498339" y="548680"/>
            <a:ext cx="3142461" cy="19389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sr-Latn-RS" sz="2000" dirty="0">
                <a:solidFill>
                  <a:srgbClr val="6A4810"/>
                </a:solidFill>
                <a:effectLst/>
                <a:latin typeface="Palatino Linotype" panose="02040502050505030304" pitchFamily="18" charset="0"/>
              </a:rPr>
              <a:t>6.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При даљем повећању силе гурања, сила трења има константну вредност (нешто мања од максималне)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28735" name="Picture 63" descr="sl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539750"/>
            <a:ext cx="3333750" cy="1905000"/>
          </a:xfrm>
          <a:noFill/>
          <a:ln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3" grpId="0"/>
      <p:bldP spid="28698" grpId="0"/>
      <p:bldP spid="287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A7264B0-0489-4590-A95A-8B637D191CA2}" type="slidenum">
              <a:rPr lang="hr-HR" altLang="sr-Latn-RS" sz="1400"/>
              <a:pPr eaLnBrk="1" hangingPunct="1"/>
              <a:t>15</a:t>
            </a:fld>
            <a:endParaRPr lang="hr-HR" altLang="sr-Latn-R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r-Cyrl-RS" altLang="sr-Latn-RS" sz="40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Врсте трења</a:t>
            </a:r>
            <a:r>
              <a:rPr lang="hr-HR" altLang="sr-Latn-RS" sz="40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229600" cy="2592388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sr-Cyrl-RS" altLang="sr-Latn-RS" sz="2800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2</a:t>
            </a:r>
            <a:r>
              <a:rPr lang="hr-HR" altLang="sr-Latn-RS" sz="2800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sr-Cyrl-RS" altLang="sr-Latn-RS" sz="2800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Трење клизања</a:t>
            </a: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marL="609600" indent="-609600" eaLnBrk="1" hangingPunct="1">
              <a:defRPr/>
            </a:pP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У сваком тренутку вредност укупне силе на тело једнака је разлици вредности силе гурања и вредности силе трења</a:t>
            </a: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hr-HR" altLang="sr-Latn-RS" sz="2400" b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  <a:sym typeface="Wingdings" pitchFamily="2" charset="2"/>
              </a:rPr>
              <a:t>   </a:t>
            </a:r>
            <a:r>
              <a:rPr lang="hr-HR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  <a:sym typeface="Wingdings" pitchFamily="2" charset="2"/>
              </a:rPr>
              <a:t> </a:t>
            </a:r>
            <a:r>
              <a:rPr lang="sr-Cyrl-RS" altLang="sr-Latn-RS" sz="2400" b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  <a:sym typeface="Wingdings" pitchFamily="2" charset="2"/>
              </a:rPr>
              <a:t>због утицаја вредности те укупне силе тело се покреће</a:t>
            </a:r>
            <a:endParaRPr lang="hr-HR" altLang="sr-Latn-RS" sz="2400" b="1" u="sng" dirty="0" smtClean="0">
              <a:latin typeface="Comic Sans MS" panose="030F0702030302020204" pitchFamily="66" charset="0"/>
              <a:sym typeface="Wingdings" pitchFamily="2" charset="2"/>
            </a:endParaRPr>
          </a:p>
        </p:txBody>
      </p:sp>
      <p:pic>
        <p:nvPicPr>
          <p:cNvPr id="5" name="Чувар места за садржај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43" y="3788474"/>
            <a:ext cx="5548333" cy="218523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5DC218F-248A-4630-89BC-3227A3281A71}" type="slidenum">
              <a:rPr lang="hr-HR" altLang="sr-Latn-RS" sz="1400"/>
              <a:pPr eaLnBrk="1" hangingPunct="1"/>
              <a:t>16</a:t>
            </a:fld>
            <a:endParaRPr lang="hr-HR" altLang="sr-Latn-RS" sz="14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549275"/>
            <a:ext cx="8229600" cy="2879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r-Cyrl-RS" altLang="sr-Latn-RS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3</a:t>
            </a:r>
            <a:r>
              <a:rPr lang="hr-HR" altLang="sr-Latn-RS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sr-Cyrl-RS" altLang="sr-Latn-RS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Трење котрљања</a:t>
            </a:r>
            <a:endParaRPr lang="hr-HR" altLang="sr-Latn-RS" b="1" u="sng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/>
            <a:r>
              <a:rPr lang="sr-Cyrl-RS" altLang="sr-Latn-RS" sz="28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Пример: точак који се котрља по равној подлози</a:t>
            </a:r>
            <a:endParaRPr lang="hr-HR" altLang="sr-Latn-RS" sz="28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/>
            <a:r>
              <a:rPr lang="sr-Cyrl-RS" altLang="sr-Latn-RS" sz="28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У било ком тренутку уочимо најнижу тачку која је у додиру са равном подлогом.</a:t>
            </a:r>
            <a:endParaRPr lang="hr-HR" altLang="sr-Latn-RS" sz="28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44037" name="Picture 5" descr="kotrljanj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/>
          <a:stretch>
            <a:fillRect/>
          </a:stretch>
        </p:blipFill>
        <p:spPr>
          <a:xfrm>
            <a:off x="395537" y="3501008"/>
            <a:ext cx="4113194" cy="2376264"/>
          </a:xfrm>
          <a:noFill/>
          <a:ln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2" name="Picture 2" descr="D:\VII\Trenje 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859" y="3789040"/>
            <a:ext cx="107632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FAA728-DF69-43BF-B14D-E0BA56FFAD76}" type="slidenum">
              <a:rPr lang="hr-HR" altLang="sr-Latn-RS" sz="1400"/>
              <a:pPr eaLnBrk="1" hangingPunct="1"/>
              <a:t>17</a:t>
            </a:fld>
            <a:endParaRPr lang="hr-HR" altLang="sr-Latn-RS" sz="1400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620713"/>
            <a:ext cx="8229600" cy="52292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r-Cyrl-RS" altLang="sr-Latn-RS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3</a:t>
            </a:r>
            <a:r>
              <a:rPr lang="hr-HR" altLang="sr-Latn-RS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sr-Cyrl-RS" altLang="sr-Latn-RS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Трење котрљања</a:t>
            </a:r>
            <a:endParaRPr lang="hr-HR" altLang="sr-Latn-RS" b="1" u="sng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b="1" u="sng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/>
            <a:r>
              <a:rPr lang="sr-Cyrl-RS" altLang="sr-Latn-RS" sz="28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Тачка коју посматрамо мирује у односу на подлогу – нема трења клизања</a:t>
            </a:r>
            <a:endParaRPr lang="hr-HR" altLang="sr-Latn-RS" sz="28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/>
            <a:r>
              <a:rPr lang="sr-Cyrl-RS" altLang="sr-Latn-RS" sz="28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Јавља се деформација и точка (спљошти се) и подлоге (улегне се)</a:t>
            </a:r>
            <a:endParaRPr lang="hr-HR" altLang="sr-Latn-RS" sz="28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/>
            <a:r>
              <a:rPr lang="sr-Cyrl-RS" altLang="sr-Latn-RS" sz="28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Деформација се премешта ободом точка – последица је сила трења котрљања – спречава котрљање точка</a:t>
            </a:r>
            <a:endParaRPr lang="hr-HR" altLang="sr-Latn-RS" sz="2800" i="1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/>
            <a:endParaRPr lang="hr-HR" altLang="sr-Latn-RS" sz="2800" dirty="0" smtClean="0">
              <a:solidFill>
                <a:srgbClr val="6A4810"/>
              </a:solidFill>
              <a:effectLst/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D8547D2-5231-4657-A5C0-19223E531F06}" type="slidenum">
              <a:rPr lang="hr-HR" altLang="sr-Latn-RS" sz="1400"/>
              <a:pPr eaLnBrk="1" hangingPunct="1"/>
              <a:t>18</a:t>
            </a:fld>
            <a:endParaRPr lang="hr-HR" altLang="sr-Latn-RS" sz="14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549275"/>
            <a:ext cx="5112816" cy="3095749"/>
          </a:xfrm>
        </p:spPr>
        <p:txBody>
          <a:bodyPr/>
          <a:lstStyle/>
          <a:p>
            <a:pPr marL="1074738" lvl="1" indent="-628650" eaLnBrk="1" hangingPunct="1">
              <a:buClr>
                <a:schemeClr val="hlink"/>
              </a:buClr>
              <a:buSzTx/>
              <a:buFont typeface="Wingdings" panose="05000000000000000000" pitchFamily="2" charset="2"/>
              <a:buChar char="F"/>
            </a:pPr>
            <a:r>
              <a:rPr lang="sr-Cyrl-RS" altLang="sr-Latn-RS" sz="2400" b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трење котрљања је мање од     трења клизања</a:t>
            </a:r>
            <a:r>
              <a:rPr lang="hr-HR" altLang="sr-Latn-RS" sz="2400" b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 </a:t>
            </a:r>
          </a:p>
          <a:p>
            <a:pPr eaLnBrk="1" hangingPunct="1"/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Примена: </a:t>
            </a:r>
            <a:r>
              <a:rPr lang="sr-Cyrl-RS" altLang="sr-Latn-RS" sz="2400" b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куглични лежај (лагер)</a:t>
            </a:r>
            <a:endParaRPr lang="hr-HR" altLang="sr-Latn-RS" sz="2400" b="1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/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Смањује се трење између непомичне осовине точка и самог точка</a:t>
            </a: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/>
            <a:endParaRPr lang="hr-HR" altLang="sr-Latn-RS" sz="2800" dirty="0" smtClean="0">
              <a:effectLst/>
              <a:latin typeface="Palatino Linotype" panose="02040502050505030304" pitchFamily="18" charset="0"/>
            </a:endParaRPr>
          </a:p>
        </p:txBody>
      </p:sp>
      <p:pic>
        <p:nvPicPr>
          <p:cNvPr id="45061" name="Picture 5" descr="ležaj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3646094"/>
            <a:ext cx="5112568" cy="2921270"/>
          </a:xfrm>
          <a:noFill/>
          <a:ln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4" name="Picture 2" descr="D:\VII\Vrste trenj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92696"/>
            <a:ext cx="4057650" cy="155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3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9C67AE-1B89-4CFC-8BF9-8A11AE962050}" type="slidenum">
              <a:rPr lang="hr-HR" altLang="sr-Latn-RS" sz="1400"/>
              <a:pPr eaLnBrk="1" hangingPunct="1"/>
              <a:t>19</a:t>
            </a:fld>
            <a:endParaRPr lang="hr-HR" altLang="sr-Latn-RS" sz="140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84313"/>
            <a:ext cx="4608760" cy="2952799"/>
          </a:xfrm>
        </p:spPr>
        <p:txBody>
          <a:bodyPr/>
          <a:lstStyle/>
          <a:p>
            <a:pPr eaLnBrk="1" hangingPunct="1"/>
            <a:r>
              <a:rPr lang="sr-Cyrl-RS" altLang="sr-Latn-RS" sz="20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трења клизања зависи:</a:t>
            </a:r>
            <a:r>
              <a:rPr lang="hr-HR" altLang="sr-Latn-RS" sz="20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 </a:t>
            </a:r>
            <a:endParaRPr lang="hr-HR" altLang="sr-Latn-RS" sz="2000" b="1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lvl="1" eaLnBrk="1" hangingPunct="1"/>
            <a:r>
              <a:rPr lang="sr-Cyrl-RS" altLang="sr-Latn-RS" sz="2000" b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Од силе којом једно тело нормално делује на друго тело;</a:t>
            </a:r>
            <a:endParaRPr lang="hr-HR" altLang="sr-Latn-RS" sz="2000" b="1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lvl="1" eaLnBrk="1" hangingPunct="1"/>
            <a:r>
              <a:rPr lang="sr-Cyrl-RS" altLang="sr-Latn-RS" sz="2000" b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Од особина површина које се додирују.</a:t>
            </a:r>
            <a:endParaRPr lang="hr-HR" altLang="sr-Latn-RS" sz="2000" b="1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/>
            <a:r>
              <a:rPr lang="sr-Cyrl-RS" altLang="sr-Latn-RS" sz="20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Што је нормална сила између два тела већа, то је и сила трења већа.</a:t>
            </a:r>
            <a:endParaRPr lang="hr-HR" altLang="sr-Latn-RS" sz="20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/>
            <a:r>
              <a:rPr lang="hr-HR" altLang="sr-Latn-RS" sz="3600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l-GR" altLang="sr-Latn-RS" sz="2400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μ</a:t>
            </a:r>
            <a:r>
              <a:rPr lang="hr-HR" altLang="sr-Latn-RS" sz="2400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– </a:t>
            </a: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коефицијент трења</a:t>
            </a:r>
            <a:r>
              <a:rPr lang="hr-HR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     (</a:t>
            </a: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коефицијент </a:t>
            </a:r>
            <a:b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пропорционалности</a:t>
            </a:r>
            <a:r>
              <a:rPr lang="hr-HR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  <a:cs typeface="Times New Roman" panose="02020603050405020304" pitchFamily="18" charset="0"/>
              </a:rPr>
              <a:t>)</a:t>
            </a:r>
            <a:endParaRPr lang="el-G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r-Cyrl-RS" altLang="sr-Latn-RS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Од чега зависи сила трења</a:t>
            </a:r>
            <a:endParaRPr lang="hr-HR" altLang="sr-Latn-RS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016247"/>
              </p:ext>
            </p:extLst>
          </p:nvPr>
        </p:nvGraphicFramePr>
        <p:xfrm>
          <a:off x="5148064" y="1484784"/>
          <a:ext cx="3241675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6" name="Equation" r:id="rId3" imgW="812447" imgH="241195" progId="Equation.3">
                  <p:embed/>
                </p:oleObj>
              </mc:Choice>
              <mc:Fallback>
                <p:oleObj name="Equation" r:id="rId3" imgW="812447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484784"/>
                        <a:ext cx="3241675" cy="963612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21960"/>
                        </a:schemeClr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988109"/>
              </p:ext>
            </p:extLst>
          </p:nvPr>
        </p:nvGraphicFramePr>
        <p:xfrm>
          <a:off x="5148064" y="2420888"/>
          <a:ext cx="324008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7" name="Jednadžba" r:id="rId5" imgW="774364" imgH="241195" progId="Equation.3">
                  <p:embed/>
                </p:oleObj>
              </mc:Choice>
              <mc:Fallback>
                <p:oleObj name="Jednadžba" r:id="rId5" imgW="774364" imgH="2411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420888"/>
                        <a:ext cx="3240088" cy="1009650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27058"/>
                        </a:schemeClr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92" name="Picture 36" descr="D:\VII\Trenje 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45024"/>
            <a:ext cx="2371299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/>
      <p:bldP spid="491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Чувар места за број слај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3D09DED-6D26-4BE1-8508-A2B741E8C1ED}" type="slidenum">
              <a:rPr lang="hr-HR" altLang="sr-Latn-RS" sz="1400"/>
              <a:pPr eaLnBrk="1" hangingPunct="1"/>
              <a:t>2</a:t>
            </a:fld>
            <a:endParaRPr lang="hr-HR" altLang="sr-Latn-RS" sz="140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sr-Latn-RS" sz="40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Са овом појавом срећемо се свакодневно</a:t>
            </a:r>
            <a:endParaRPr lang="hr-HR" altLang="sr-Latn-RS" sz="40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sr-Cyrl-RS" altLang="sr-Latn-RS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ходање</a:t>
            </a:r>
            <a:endParaRPr lang="hr-HR" altLang="sr-Latn-RS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sr-Cyrl-RS" altLang="sr-Latn-RS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вожња аутомобилом, бициклом, трамвајем</a:t>
            </a:r>
            <a:endParaRPr lang="hr-HR" altLang="sr-Latn-RS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sr-Cyrl-RS" altLang="sr-Latn-RS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отпор средине (течност, гас)</a:t>
            </a:r>
            <a:endParaRPr lang="hr-HR" altLang="sr-Latn-RS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6154" name="Picture 10" descr="hodanj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3928" y="1628800"/>
            <a:ext cx="2738438" cy="2189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8" name="Picture 14" descr="tramvaj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3928" y="4509120"/>
            <a:ext cx="2735263" cy="1957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Чувар места за текст 2"/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467544" y="1628800"/>
                <a:ext cx="8229600" cy="21891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sr-Cyrl-RS" sz="2800" dirty="0" smtClean="0">
                    <a:solidFill>
                      <a:schemeClr val="accent2">
                        <a:lumMod val="25000"/>
                      </a:schemeClr>
                    </a:solidFill>
                    <a:latin typeface="Comic Sans MS" panose="030F0702030302020204" pitchFamily="66" charset="0"/>
                  </a:rPr>
                  <a:t>Ако се тело креће по хоризонталној подлози, под дејством хоризонталне силе, нормална сила је у ствари тежина тела, односно:</a:t>
                </a:r>
                <a:r>
                  <a:rPr lang="sr-Latn-RS" sz="2800" dirty="0" smtClean="0">
                    <a:solidFill>
                      <a:schemeClr val="accent2">
                        <a:lumMod val="25000"/>
                      </a:schemeClr>
                    </a:solidFill>
                    <a:latin typeface="Comic Sans MS" panose="030F0702030302020204" pitchFamily="66" charset="0"/>
                  </a:rPr>
                  <a:t/>
                </a:r>
                <a:br>
                  <a:rPr lang="sr-Latn-RS" sz="2800" dirty="0" smtClean="0">
                    <a:solidFill>
                      <a:schemeClr val="accent2">
                        <a:lumMod val="25000"/>
                      </a:schemeClr>
                    </a:solidFill>
                    <a:latin typeface="Comic Sans MS" panose="030F0702030302020204" pitchFamily="66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sr-Latn-R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Cyrl-R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sr-Latn-RS" sz="2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𝑭</m:t>
                        </m:r>
                      </m:e>
                      <m:sub>
                        <m:r>
                          <a:rPr lang="sr-Latn-RS" sz="2800" b="1" i="1">
                            <a:solidFill>
                              <a:schemeClr val="tx1"/>
                            </a:solidFill>
                            <a:latin typeface="Cambria Math"/>
                            <a:sym typeface="Symbol"/>
                          </a:rPr>
                          <m:t></m:t>
                        </m:r>
                      </m:sub>
                    </m:sSub>
                  </m:oMath>
                </a14:m>
                <a:r>
                  <a:rPr lang="sr-Latn-RS" sz="2800" b="1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= </a:t>
                </a:r>
                <a:r>
                  <a:rPr lang="sr-Latn-RS" sz="28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m</a:t>
                </a:r>
                <a:r>
                  <a:rPr lang="sr-Latn-RS" sz="28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  <a:sym typeface="Wingdings"/>
                  </a:rPr>
                  <a:t></a:t>
                </a:r>
                <a:r>
                  <a:rPr lang="sr-Latn-RS" sz="28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</a:t>
                </a:r>
                <a:r>
                  <a:rPr lang="sr-Cyrl-RS" sz="28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</a:t>
                </a:r>
                <a:r>
                  <a:rPr lang="sr-Cyrl-RS" sz="2800" dirty="0" smtClean="0">
                    <a:solidFill>
                      <a:schemeClr val="accent2">
                        <a:lumMod val="25000"/>
                      </a:schemeClr>
                    </a:solidFill>
                    <a:latin typeface="Comic Sans MS" panose="030F0702030302020204" pitchFamily="66" charset="0"/>
                  </a:rPr>
                  <a:t>што значи да је сила трења: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R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sr-Latn-R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𝑭</m:t>
                        </m:r>
                      </m:e>
                      <m:sub>
                        <m:r>
                          <a:rPr lang="sr-Latn-RS" sz="2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𝒕𝒓</m:t>
                        </m:r>
                      </m:sub>
                    </m:sSub>
                  </m:oMath>
                </a14:m>
                <a:r>
                  <a:rPr lang="sr-Latn-RS" sz="28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=</a:t>
                </a:r>
                <a:r>
                  <a:rPr lang="sr-Latn-RS" sz="28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  <a:sym typeface="Symbol"/>
                  </a:rPr>
                  <a:t></a:t>
                </a:r>
                <a:r>
                  <a:rPr lang="sr-Latn-RS" sz="28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  <a:sym typeface="Wingdings"/>
                  </a:rPr>
                  <a:t></a:t>
                </a:r>
                <a:r>
                  <a:rPr lang="sr-Latn-RS" sz="28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  <a:sym typeface="Symbol"/>
                  </a:rPr>
                  <a:t>m</a:t>
                </a:r>
                <a:r>
                  <a:rPr lang="sr-Latn-RS" sz="28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  <a:sym typeface="Wingdings"/>
                  </a:rPr>
                  <a:t></a:t>
                </a:r>
                <a:r>
                  <a:rPr lang="sr-Latn-RS" sz="2800" b="1" dirty="0" smtClean="0">
                    <a:solidFill>
                      <a:schemeClr val="tx1"/>
                    </a:solidFill>
                    <a:latin typeface="Comic Sans MS" panose="030F0702030302020204" pitchFamily="66" charset="0"/>
                    <a:sym typeface="Symbol"/>
                  </a:rPr>
                  <a:t>g</a:t>
                </a:r>
                <a:endParaRPr lang="sr-Latn-RS" sz="2800" b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sr-Cyrl-RS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Чувар места за 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67544" y="1628800"/>
                <a:ext cx="8229600" cy="2189163"/>
              </a:xfrm>
              <a:blipFill rotWithShape="1">
                <a:blip r:embed="rId2"/>
                <a:stretch>
                  <a:fillRect l="-1111" t="-3064" r="-2741" b="-11978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CB95-C84C-41F0-B473-EC8E990C931E}" type="slidenum">
              <a:rPr lang="hr-HR" altLang="sr-Latn-RS" smtClean="0"/>
              <a:pPr/>
              <a:t>20</a:t>
            </a:fld>
            <a:endParaRPr lang="hr-HR" altLang="sr-Latn-R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25229"/>
            <a:ext cx="3024336" cy="2046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70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Сила трења не зависи од:</a:t>
            </a:r>
            <a:endParaRPr lang="sr-Latn-R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sz="half" idx="1"/>
          </p:nvPr>
        </p:nvSpPr>
        <p:spPr>
          <a:xfrm>
            <a:off x="467544" y="1268760"/>
            <a:ext cx="8435280" cy="1108720"/>
          </a:xfrm>
        </p:spPr>
        <p:txBody>
          <a:bodyPr/>
          <a:lstStyle/>
          <a:p>
            <a:r>
              <a:rPr lang="sr-Cyrl-R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величине додирне површине између тела и подлоге.</a:t>
            </a:r>
            <a:endParaRPr lang="sr-Latn-RS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01AC-C5B7-4405-B233-3C6C667DEA66}" type="slidenum">
              <a:rPr lang="hr-HR" altLang="sr-Latn-RS" smtClean="0"/>
              <a:pPr/>
              <a:t>21</a:t>
            </a:fld>
            <a:endParaRPr lang="hr-HR" altLang="sr-Latn-RS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64905"/>
            <a:ext cx="6112801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20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AACE3D0-03F3-4A30-AD7F-F079B1F66CF6}" type="slidenum">
              <a:rPr lang="hr-HR" altLang="sr-Latn-RS" sz="1400"/>
              <a:pPr eaLnBrk="1" hangingPunct="1"/>
              <a:t>22</a:t>
            </a:fld>
            <a:endParaRPr lang="hr-HR" altLang="sr-Latn-RS" sz="1400"/>
          </a:p>
        </p:txBody>
      </p:sp>
      <p:graphicFrame>
        <p:nvGraphicFramePr>
          <p:cNvPr id="50305" name="Group 12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67816269"/>
              </p:ext>
            </p:extLst>
          </p:nvPr>
        </p:nvGraphicFramePr>
        <p:xfrm>
          <a:off x="395288" y="455613"/>
          <a:ext cx="5616873" cy="6193584"/>
        </p:xfrm>
        <a:graphic>
          <a:graphicData uri="http://schemas.openxmlformats.org/drawingml/2006/table">
            <a:tbl>
              <a:tblPr/>
              <a:tblGrid>
                <a:gridCol w="3935903"/>
                <a:gridCol w="794718"/>
                <a:gridCol w="886252"/>
              </a:tblGrid>
              <a:tr h="86778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RS" altLang="sr-Latn-R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anose="030F0702030302020204" pitchFamily="66" charset="0"/>
                        </a:rPr>
                        <a:t>Материјали</a:t>
                      </a:r>
                      <a:endParaRPr kumimoji="0" lang="hr-HR" altLang="sr-Latn-R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sr-Latn-R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anose="030F0702030302020204" pitchFamily="66" charset="0"/>
                          <a:cs typeface="Times New Roman" pitchFamily="18" charset="0"/>
                        </a:rPr>
                        <a:t>μ</a:t>
                      </a:r>
                      <a:r>
                        <a:rPr kumimoji="0" lang="hr-HR" altLang="sr-Latn-RS" sz="24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anose="030F0702030302020204" pitchFamily="66" charset="0"/>
                          <a:cs typeface="Times New Roman" pitchFamily="18" charset="0"/>
                        </a:rPr>
                        <a:t>s</a:t>
                      </a:r>
                      <a:endParaRPr kumimoji="0" lang="el-GR" altLang="sr-Latn-R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anose="030F0702030302020204" pitchFamily="66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sr-Latn-R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anose="030F0702030302020204" pitchFamily="66" charset="0"/>
                          <a:cs typeface="Times New Roman" pitchFamily="18" charset="0"/>
                        </a:rPr>
                        <a:t>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r-HR" altLang="sr-Latn-R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71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RS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Дрво и дрво</a:t>
                      </a:r>
                      <a:endParaRPr kumimoji="0" lang="hr-HR" altLang="sr-Latn-R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0,5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0,3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249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RS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Челик и челик</a:t>
                      </a:r>
                      <a:endParaRPr kumimoji="0" lang="hr-HR" altLang="sr-Latn-R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kumimoji="0" lang="sr-Cyrl-R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без подмазивања</a:t>
                      </a:r>
                      <a:r>
                        <a:rPr kumimoji="0" lang="hr-HR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0,15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0,09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690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RS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Челик и челик</a:t>
                      </a:r>
                      <a:endParaRPr kumimoji="0" lang="hr-HR" altLang="sr-Latn-R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kumimoji="0" lang="sr-Cyrl-R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 подмазивањем додирних површина</a:t>
                      </a:r>
                      <a:r>
                        <a:rPr kumimoji="0" lang="hr-HR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r-HR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0,03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0,03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71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RS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Гума и бетон </a:t>
                      </a:r>
                      <a:r>
                        <a:rPr kumimoji="0" lang="hr-HR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kumimoji="0" lang="sr-Cyrl-R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суви</a:t>
                      </a:r>
                      <a:r>
                        <a:rPr kumimoji="0" lang="hr-HR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1,0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0,7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71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RS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Челик и </a:t>
                      </a:r>
                      <a:r>
                        <a:rPr kumimoji="0" lang="sr-Cyrl-RS" altLang="sr-Latn-R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тефлон</a:t>
                      </a:r>
                      <a:endParaRPr kumimoji="0" lang="hr-HR" altLang="sr-Latn-R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0,04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0,04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249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RS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Кост и кост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kumimoji="0" lang="sr-Cyrl-R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без подмазивања</a:t>
                      </a:r>
                      <a:r>
                        <a:rPr kumimoji="0" lang="hr-HR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sr-Latn-R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0,3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690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RS" alt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Кост и кост</a:t>
                      </a:r>
                      <a:endParaRPr kumimoji="0" lang="hr-HR" altLang="sr-Latn-R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kumimoji="0" lang="sr-Cyrl-RS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с подмазивањем помоћу зглобне течности</a:t>
                      </a:r>
                      <a:r>
                        <a:rPr kumimoji="0" lang="hr-HR" altLang="sr-Latn-R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hr-HR" altLang="sr-Latn-R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altLang="sr-Latn-R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buClr>
                          <a:schemeClr val="tx2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2pPr>
                      <a:lvl3pPr>
                        <a:buClr>
                          <a:schemeClr val="folHlink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3pPr>
                      <a:lvl4pPr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altLang="sr-Latn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0,003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B6606AF-B919-4423-8C5C-50F349C65DD3}" type="slidenum">
              <a:rPr lang="hr-HR" altLang="sr-Latn-RS" sz="1400"/>
              <a:pPr eaLnBrk="1" hangingPunct="1"/>
              <a:t>23</a:t>
            </a:fld>
            <a:endParaRPr lang="hr-HR" altLang="sr-Latn-RS" sz="140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20713"/>
            <a:ext cx="4393183" cy="583262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800" b="1" dirty="0" smtClean="0">
                <a:solidFill>
                  <a:srgbClr val="6A4810"/>
                </a:solidFill>
                <a:effectLst/>
                <a:latin typeface="Palatino Linotype" panose="02040502050505030304" pitchFamily="18" charset="0"/>
              </a:rPr>
              <a:t>  </a:t>
            </a:r>
            <a:r>
              <a:rPr lang="sr-Cyrl-RS" altLang="sr-Latn-RS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4</a:t>
            </a:r>
            <a:r>
              <a:rPr lang="hr-HR" altLang="sr-Latn-RS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sr-Cyrl-RS" altLang="sr-Latn-RS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Отпор средине</a:t>
            </a:r>
            <a:endParaRPr lang="hr-HR" altLang="sr-Latn-RS" b="1" u="sng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sr-Latn-RS" b="1" u="sng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Cyrl-RS" altLang="sr-Latn-RS" sz="20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Отпор средине се јавља приликом кретања тела кроз неку средину (пример: вода, ваздух,…) или при кретању средине око тела и супротставља се кретању тела.</a:t>
            </a:r>
          </a:p>
          <a:p>
            <a:pPr eaLnBrk="1" hangingPunct="1">
              <a:lnSpc>
                <a:spcPct val="80000"/>
              </a:lnSpc>
            </a:pPr>
            <a:r>
              <a:rPr lang="sr-Cyrl-RS" altLang="sr-Latn-RS" sz="20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Исто растојање човек брже претрчи по путу него у води.</a:t>
            </a:r>
          </a:p>
          <a:p>
            <a:pPr eaLnBrk="1" hangingPunct="1">
              <a:lnSpc>
                <a:spcPct val="80000"/>
              </a:lnSpc>
            </a:pPr>
            <a:r>
              <a:rPr lang="sr-Cyrl-RS" altLang="sr-Latn-RS" sz="20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отпора средине зависи од: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r-Cyrl-RS" altLang="sr-Latn-RS" sz="16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Облика тела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r-Cyrl-RS" altLang="sr-Latn-RS" sz="16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Густине средине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r-Cyrl-RS" altLang="sr-Latn-RS" sz="16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Брзине кретања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r-Cyrl-RS" altLang="sr-Latn-RS" sz="16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Чеоне површине тела (попречни пресек тела нормалан на правац кретања тела)</a:t>
            </a:r>
            <a:endParaRPr lang="hr-HR" altLang="sr-Latn-RS" sz="16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21506" name="Picture 2" descr="D:\VII\Biciklista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8640"/>
            <a:ext cx="17240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D:\VII\Av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068960"/>
            <a:ext cx="3665220" cy="180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D:\VII\Padobranac 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38" y="712515"/>
            <a:ext cx="2411760" cy="135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8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8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2BBCBD8-BC4C-4C96-8C28-7C55100D8FDA}" type="slidenum">
              <a:rPr lang="hr-HR" altLang="sr-Latn-RS" sz="1400"/>
              <a:pPr eaLnBrk="1" hangingPunct="1"/>
              <a:t>24</a:t>
            </a:fld>
            <a:endParaRPr lang="hr-HR" altLang="sr-Latn-RS" sz="140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16" y="246303"/>
            <a:ext cx="3524453" cy="26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 descr="D:\VII\f2-large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7619"/>
            <a:ext cx="3709737" cy="135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D:\VII\Ptica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15" y="3212976"/>
            <a:ext cx="3524453" cy="240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3709737" cy="1814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88023" y="1623461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400" dirty="0" smtClean="0">
                <a:solidFill>
                  <a:schemeClr val="accent5">
                    <a:lumMod val="25000"/>
                  </a:schemeClr>
                </a:solidFill>
              </a:rPr>
              <a:t>Аеродинамични облик тела</a:t>
            </a:r>
            <a:endParaRPr lang="sr-Latn-RS" sz="24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8229600" cy="1143000"/>
          </a:xfrm>
        </p:spPr>
        <p:txBody>
          <a:bodyPr/>
          <a:lstStyle/>
          <a:p>
            <a:r>
              <a:rPr lang="sr-Cyrl-RS" dirty="0" smtClean="0"/>
              <a:t>ХВАЛА НА ПАЖЊИ!</a:t>
            </a:r>
            <a:endParaRPr lang="sr-Latn-RS" dirty="0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CB95-C84C-41F0-B473-EC8E990C931E}" type="slidenum">
              <a:rPr lang="hr-HR" altLang="sr-Latn-RS" smtClean="0"/>
              <a:pPr/>
              <a:t>25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9675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8542850-9F59-4948-BD2B-61D17F5E8F6B}" type="slidenum">
              <a:rPr lang="hr-HR" altLang="sr-Latn-RS" sz="1400"/>
              <a:pPr eaLnBrk="1" hangingPunct="1"/>
              <a:t>3</a:t>
            </a:fld>
            <a:endParaRPr lang="hr-HR" altLang="sr-Latn-R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lvl="2" eaLnBrk="1" hangingPunct="1">
              <a:lnSpc>
                <a:spcPct val="160000"/>
              </a:lnSpc>
            </a:pPr>
            <a:r>
              <a:rPr lang="hr-HR" altLang="sr-Latn-RS" sz="3600" dirty="0" smtClean="0">
                <a:solidFill>
                  <a:srgbClr val="6A4810"/>
                </a:solidFill>
                <a:effectLst/>
                <a:latin typeface="Forte" pitchFamily="66" charset="0"/>
              </a:rPr>
              <a:t> </a:t>
            </a:r>
            <a:r>
              <a:rPr lang="sr-Cyrl-RS" altLang="sr-Latn-RS" sz="4000" b="1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Дефиниција</a:t>
            </a:r>
            <a:endParaRPr lang="hr-HR" altLang="sr-Latn-RS" sz="4000" b="1" i="1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lvl="2" eaLnBrk="1" hangingPunct="1">
              <a:lnSpc>
                <a:spcPct val="160000"/>
              </a:lnSpc>
            </a:pPr>
            <a:r>
              <a:rPr lang="sr-Latn-RS" altLang="sr-Latn-RS" sz="4000" b="1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sr-Cyrl-RS" altLang="sr-Latn-RS" sz="4000" b="1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Узрок </a:t>
            </a:r>
            <a:r>
              <a:rPr lang="sr-Cyrl-RS" altLang="sr-Latn-RS" sz="4000" b="1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силе </a:t>
            </a:r>
            <a:r>
              <a:rPr lang="sr-Cyrl-RS" altLang="sr-Latn-RS" sz="4000" b="1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трења</a:t>
            </a:r>
            <a:endParaRPr lang="sr-Latn-RS" altLang="sr-Latn-RS" sz="4000" b="1" i="1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lvl="2" eaLnBrk="1" hangingPunct="1">
              <a:lnSpc>
                <a:spcPct val="160000"/>
              </a:lnSpc>
            </a:pPr>
            <a:r>
              <a:rPr lang="sr-Latn-RS" altLang="sr-Latn-RS" sz="4000" b="1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sr-Cyrl-RS" altLang="sr-Latn-RS" sz="4000" b="1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Врсте </a:t>
            </a:r>
            <a:r>
              <a:rPr lang="sr-Cyrl-RS" altLang="sr-Latn-RS" sz="4000" b="1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трења</a:t>
            </a:r>
            <a:endParaRPr lang="hr-HR" altLang="sr-Latn-RS" sz="4000" b="1" i="1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lvl="2" eaLnBrk="1" hangingPunct="1">
              <a:lnSpc>
                <a:spcPct val="160000"/>
              </a:lnSpc>
            </a:pPr>
            <a:r>
              <a:rPr lang="hr-HR" altLang="sr-Latn-RS" sz="4000" b="1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sr-Cyrl-RS" altLang="sr-Latn-RS" sz="4000" b="1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Од чега зависи трење</a:t>
            </a:r>
            <a:endParaRPr lang="hr-HR" altLang="sr-Latn-RS" sz="4000" b="1" i="1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marL="914400" lvl="2" indent="0" eaLnBrk="1" hangingPunct="1">
              <a:lnSpc>
                <a:spcPct val="160000"/>
              </a:lnSpc>
              <a:buNone/>
            </a:pPr>
            <a:r>
              <a:rPr lang="sr-Latn-RS" altLang="sr-Latn-RS" sz="4000" b="1" i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 </a:t>
            </a:r>
            <a:endParaRPr lang="hr-HR" altLang="sr-Latn-RS" sz="4400" i="1" dirty="0" smtClean="0">
              <a:solidFill>
                <a:srgbClr val="6A4810"/>
              </a:solidFill>
              <a:effectLst/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1E1464D-4C9B-42F5-A7E5-C43D3DCBBF5C}" type="slidenum">
              <a:rPr lang="hr-HR" altLang="sr-Latn-RS" sz="1400"/>
              <a:pPr eaLnBrk="1" hangingPunct="1"/>
              <a:t>4</a:t>
            </a:fld>
            <a:endParaRPr lang="hr-HR" altLang="sr-Latn-RS" sz="14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sr-Latn-RS" sz="40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Шта је трење?</a:t>
            </a:r>
            <a:endParaRPr lang="hr-HR" altLang="sr-Latn-RS" sz="40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4176708"/>
            <a:ext cx="6408712" cy="2492651"/>
          </a:xfrm>
        </p:spPr>
        <p:txBody>
          <a:bodyPr/>
          <a:lstStyle/>
          <a:p>
            <a:pPr eaLnBrk="1" hangingPunct="1"/>
            <a:r>
              <a:rPr lang="sr-Cyrl-RS" altLang="sr-Latn-RS" sz="28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Трење може да буде:</a:t>
            </a:r>
            <a:endParaRPr lang="hr-HR" altLang="sr-Latn-RS" sz="28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lvl="1" eaLnBrk="1" hangingPunct="1"/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корисно</a:t>
            </a:r>
            <a:r>
              <a:rPr lang="hr-HR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: </a:t>
            </a: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ходање, убрзавање или успоравање аутомобила, затезање завртња,…</a:t>
            </a: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lvl="1" eaLnBrk="1" hangingPunct="1"/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штетно: смањује ефекте рада машина</a:t>
            </a: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2988" y="1412875"/>
            <a:ext cx="7345362" cy="27638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Cyrl-RS" dirty="0">
                <a:solidFill>
                  <a:srgbClr val="FF0000"/>
                </a:solidFill>
                <a:latin typeface="Comic Sans MS" panose="030F0702030302020204" pitchFamily="66" charset="0"/>
              </a:rPr>
              <a:t>Трење је појава која се јавља на додирној површини </a:t>
            </a:r>
            <a:r>
              <a:rPr lang="sr-Cyrl-R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тела</a:t>
            </a:r>
            <a:r>
              <a:rPr lang="sr-Latn-R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sr-Cyrl-R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 подлоге, </a:t>
            </a:r>
            <a:r>
              <a:rPr lang="sr-Cyrl-RS" dirty="0">
                <a:solidFill>
                  <a:srgbClr val="FF0000"/>
                </a:solidFill>
                <a:latin typeface="Comic Sans MS" panose="030F0702030302020204" pitchFamily="66" charset="0"/>
              </a:rPr>
              <a:t>због које се тела противе кретању једног у односу на друго</a:t>
            </a:r>
            <a:r>
              <a:rPr lang="sr-Cyrl-R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defRPr/>
            </a:pPr>
            <a:r>
              <a:rPr lang="sr-Cyrl-R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Као мера за овакво узајамно деловање јавља се сила трења.</a:t>
            </a:r>
            <a:endParaRPr lang="sr-Latn-R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F715FDC-7B8A-4F9D-AD2D-8EDD04002FFF}" type="slidenum">
              <a:rPr lang="hr-HR" altLang="sr-Latn-RS" sz="1400"/>
              <a:pPr eaLnBrk="1" hangingPunct="1"/>
              <a:t>5</a:t>
            </a:fld>
            <a:endParaRPr lang="hr-HR" altLang="sr-Latn-RS" sz="140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r-Cyrl-RS" altLang="sr-Latn-RS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Узрок силе трења</a:t>
            </a:r>
            <a:endParaRPr lang="hr-HR" altLang="sr-Latn-RS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484313"/>
            <a:ext cx="5626967" cy="46466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sr-Cyrl-RS" altLang="sr-Latn-RS" sz="2400" b="1" u="sng" dirty="0" smtClean="0">
              <a:solidFill>
                <a:srgbClr val="6A4810"/>
              </a:solidFill>
              <a:effectLst/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sr-Cyrl-RS" altLang="sr-Latn-RS" sz="2400" b="1" u="sng" dirty="0">
              <a:solidFill>
                <a:srgbClr val="6A4810"/>
              </a:solidFill>
              <a:effectLst/>
              <a:latin typeface="Palatino Linotype" panose="0204050205050503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Cyrl-RS" altLang="sr-Latn-RS" sz="2400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Храпавост површине</a:t>
            </a: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 – </a:t>
            </a:r>
            <a:b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</a:b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површине оба тела имају неравнине и удубљења, тако да неравнине једног тела залазе у удубљења другог стварајући отпор кретању</a:t>
            </a:r>
            <a:r>
              <a:rPr lang="sr-Latn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док се при котрљању оне само додирују. </a:t>
            </a:r>
            <a:b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</a:b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При том се и тело и подлога загревају, при чему и даље важи закон</a:t>
            </a:r>
            <a:r>
              <a:rPr lang="sr-Latn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одржања енергије.</a:t>
            </a: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5" name="Чувар места за садржај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24744"/>
            <a:ext cx="4074367" cy="1520949"/>
          </a:xfrm>
        </p:spPr>
      </p:pic>
    </p:spTree>
    <p:extLst>
      <p:ext uri="{BB962C8B-B14F-4D97-AF65-F5344CB8AC3E}">
        <p14:creationId xmlns:p14="http://schemas.microsoft.com/office/powerpoint/2010/main" val="421167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42FE157-7816-4B91-91E0-D5577FA40357}" type="slidenum">
              <a:rPr lang="hr-HR" altLang="sr-Latn-RS" sz="1400"/>
              <a:pPr eaLnBrk="1" hangingPunct="1"/>
              <a:t>6</a:t>
            </a:fld>
            <a:endParaRPr lang="hr-HR" altLang="sr-Latn-RS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r-Cyrl-RS" altLang="sr-Latn-RS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Узрок силе трења</a:t>
            </a:r>
            <a:endParaRPr lang="hr-HR" altLang="sr-Latn-RS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484313"/>
            <a:ext cx="6131023" cy="504103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Загревање се може искористити при паљењу шибице</a:t>
            </a: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sr-Cyrl-RS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sr-Cyrl-RS" altLang="sr-Latn-RS" sz="24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Смањивање трења се врши </a:t>
            </a:r>
            <a:r>
              <a:rPr lang="sr-Cyrl-RS" altLang="sr-Latn-RS" sz="2400" b="1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подмазивањем </a:t>
            </a: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подлоге.</a:t>
            </a: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58374" name="Picture 6" descr="šibic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87624" y="2780928"/>
            <a:ext cx="4038600" cy="1836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0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C18A367-DE8D-4339-BECB-850355529317}" type="slidenum">
              <a:rPr lang="hr-HR" altLang="sr-Latn-RS" sz="1400"/>
              <a:pPr eaLnBrk="1" hangingPunct="1"/>
              <a:t>7</a:t>
            </a:fld>
            <a:endParaRPr lang="hr-HR" altLang="sr-Latn-RS" sz="140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altLang="sr-Latn-RS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Узрок силе трења</a:t>
            </a:r>
            <a:endParaRPr lang="hr-HR" altLang="sr-Latn-RS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313"/>
            <a:ext cx="8075613" cy="2952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RS" altLang="sr-Latn-RS" sz="2400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Деловање молекулских сила на месту додира </a:t>
            </a:r>
            <a:r>
              <a:rPr lang="hr-HR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– </a:t>
            </a: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понекад је важније од храпавости</a:t>
            </a:r>
            <a:r>
              <a:rPr lang="hr-HR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 –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    </a:t>
            </a:r>
          </a:p>
          <a:p>
            <a:pPr eaLnBrk="1" hangingPunct="1">
              <a:lnSpc>
                <a:spcPct val="90000"/>
              </a:lnSpc>
            </a:pPr>
            <a:r>
              <a:rPr lang="sr-Cyrl-RS" altLang="sr-Latn-RS" sz="24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Нпр. Глатки стаклени предмет на глаткој стакленој површини – добро пријањају – снажније деловање међумолекулских сила</a:t>
            </a:r>
            <a:endParaRPr lang="hr-HR" altLang="sr-Latn-RS" sz="24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59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83B0807-29B1-42C7-A3D1-17E535D4F16A}" type="slidenum">
              <a:rPr lang="hr-HR" altLang="sr-Latn-RS" sz="1400"/>
              <a:pPr eaLnBrk="1" hangingPunct="1"/>
              <a:t>8</a:t>
            </a:fld>
            <a:endParaRPr lang="hr-HR" altLang="sr-Latn-R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r-Cyrl-RS" altLang="sr-Latn-RS" sz="40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Врсте трења:</a:t>
            </a:r>
            <a:endParaRPr lang="hr-HR" altLang="sr-Latn-RS" sz="4000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899592" y="2355850"/>
            <a:ext cx="5616575" cy="2808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en-US" altLang="sr-Latn-RS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5616624" cy="4530725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hr-HR" altLang="sr-Latn-RS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1. </a:t>
            </a:r>
            <a:r>
              <a:rPr lang="sr-Cyrl-RS" altLang="sr-Latn-RS" b="1" u="sng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Трење мировања</a:t>
            </a:r>
            <a:endParaRPr lang="hr-HR" altLang="sr-Latn-RS" b="1" u="sng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marL="609600" indent="-609600" eaLnBrk="1" hangingPunct="1">
              <a:defRPr/>
            </a:pPr>
            <a:endParaRPr lang="hr-HR" altLang="sr-Latn-RS" b="1" u="sng" dirty="0" smtClean="0">
              <a:solidFill>
                <a:srgbClr val="6A4810"/>
              </a:solidFill>
              <a:effectLst/>
              <a:latin typeface="Palatino Linotype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hr-HR" altLang="sr-Latn-RS" b="1" u="sng" dirty="0" smtClean="0">
              <a:solidFill>
                <a:srgbClr val="6A4810"/>
              </a:solidFill>
              <a:effectLst/>
              <a:latin typeface="Palatino Linotype" pitchFamily="18" charset="0"/>
            </a:endParaRPr>
          </a:p>
          <a:p>
            <a:pPr marL="609600" indent="-609600" eaLnBrk="1" hangingPunct="1">
              <a:defRPr/>
            </a:pPr>
            <a:endParaRPr lang="hr-HR" altLang="sr-Latn-RS" b="1" u="sng" dirty="0" smtClean="0">
              <a:solidFill>
                <a:srgbClr val="6A4810"/>
              </a:solidFill>
              <a:effectLst/>
              <a:latin typeface="Palatino Linotype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hr-HR" altLang="sr-Latn-RS" b="1" u="sng" dirty="0" smtClean="0">
              <a:solidFill>
                <a:srgbClr val="6A4810"/>
              </a:solidFill>
              <a:effectLst/>
              <a:latin typeface="Palatino Linotype" pitchFamily="18" charset="0"/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hr-HR" altLang="sr-Latn-RS" b="1" u="sng" dirty="0" smtClean="0">
              <a:solidFill>
                <a:srgbClr val="6A4810"/>
              </a:solidFill>
              <a:effectLst/>
              <a:latin typeface="Palatino Linotype" pitchFamily="18" charset="0"/>
            </a:endParaRPr>
          </a:p>
          <a:p>
            <a:pPr marL="609600" indent="-609600" eaLnBrk="1" hangingPunct="1">
              <a:defRPr/>
            </a:pPr>
            <a:r>
              <a:rPr lang="sr-Cyrl-RS" altLang="sr-Latn-RS" sz="28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пример: човек гура кутију</a:t>
            </a:r>
            <a:endParaRPr lang="hr-HR" altLang="sr-Latn-RS" dirty="0" smtClean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marL="990600" lvl="1" indent="-533400" eaLnBrk="1" hangingPunct="1">
              <a:defRPr/>
            </a:pPr>
            <a:endParaRPr lang="hr-HR" altLang="sr-Latn-RS" u="sng" dirty="0" smtClean="0">
              <a:latin typeface="Comic Sans MS" panose="030F0702030302020204" pitchFamily="66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24075" y="3213100"/>
            <a:ext cx="1150938" cy="936625"/>
          </a:xfrm>
          <a:prstGeom prst="rect">
            <a:avLst/>
          </a:prstGeom>
          <a:solidFill>
            <a:srgbClr val="7B5229"/>
          </a:solidFill>
          <a:ln w="9525" algn="ctr">
            <a:solidFill>
              <a:srgbClr val="6A481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r-Latn-R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042988" y="4149725"/>
            <a:ext cx="3816350" cy="0"/>
          </a:xfrm>
          <a:prstGeom prst="line">
            <a:avLst/>
          </a:prstGeom>
          <a:noFill/>
          <a:ln w="38100">
            <a:solidFill>
              <a:srgbClr val="6A481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700338" y="3716338"/>
            <a:ext cx="0" cy="1296987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V="1">
            <a:off x="2700338" y="2492375"/>
            <a:ext cx="0" cy="1223963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2700338" y="3716338"/>
            <a:ext cx="935037" cy="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1835150" y="3716338"/>
            <a:ext cx="936625" cy="0"/>
          </a:xfrm>
          <a:prstGeom prst="line">
            <a:avLst/>
          </a:prstGeom>
          <a:noFill/>
          <a:ln w="31750">
            <a:solidFill>
              <a:schemeClr val="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824163" y="4365625"/>
            <a:ext cx="739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sr-Latn-RS" b="1" i="1">
                <a:solidFill>
                  <a:srgbClr val="6A4810"/>
                </a:solidFill>
                <a:effectLst/>
              </a:rPr>
              <a:t>mg</a:t>
            </a:r>
            <a:endParaRPr lang="en-US" altLang="sr-Latn-RS" b="1" i="1">
              <a:solidFill>
                <a:srgbClr val="6A4810"/>
              </a:solidFill>
              <a:effectLst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771775" y="23495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sr-Latn-RS" b="1" i="1">
                <a:solidFill>
                  <a:srgbClr val="6A4810"/>
                </a:solidFill>
                <a:effectLst/>
              </a:rPr>
              <a:t>N</a:t>
            </a:r>
            <a:endParaRPr lang="en-US" altLang="sr-Latn-RS" b="1" i="1">
              <a:solidFill>
                <a:srgbClr val="6A4810"/>
              </a:solidFill>
              <a:effectLst/>
            </a:endParaRP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419475" y="31416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sr-Latn-RS" b="1" i="1">
                <a:solidFill>
                  <a:srgbClr val="6A4810"/>
                </a:solidFill>
                <a:effectLst/>
              </a:rPr>
              <a:t>F</a:t>
            </a:r>
            <a:endParaRPr lang="en-US" altLang="sr-Latn-RS" b="1" i="1">
              <a:solidFill>
                <a:srgbClr val="6A4810"/>
              </a:solidFill>
              <a:effectLst/>
            </a:endParaRP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331913" y="3213100"/>
            <a:ext cx="581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sr-Latn-RS" b="1" i="1">
                <a:solidFill>
                  <a:srgbClr val="6A4810"/>
                </a:solidFill>
                <a:effectLst/>
              </a:rPr>
              <a:t>F</a:t>
            </a:r>
            <a:r>
              <a:rPr lang="hr-HR" altLang="sr-Latn-RS" b="1" i="1" baseline="-25000">
                <a:solidFill>
                  <a:srgbClr val="6A4810"/>
                </a:solidFill>
                <a:effectLst/>
              </a:rPr>
              <a:t>tr</a:t>
            </a:r>
            <a:endParaRPr lang="en-US" altLang="sr-Latn-RS" b="1" i="1" baseline="-25000">
              <a:solidFill>
                <a:srgbClr val="6A4810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  <p:bldP spid="27652" grpId="0" animBg="1"/>
      <p:bldP spid="27661" grpId="0"/>
      <p:bldP spid="27662" grpId="0"/>
      <p:bldP spid="276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2EC38BD-8692-4001-BAC9-EC6F9C8255A8}" type="slidenum">
              <a:rPr lang="hr-HR" altLang="sr-Latn-RS" sz="1400"/>
              <a:pPr eaLnBrk="1" hangingPunct="1"/>
              <a:t>9</a:t>
            </a:fld>
            <a:endParaRPr lang="hr-HR" altLang="sr-Latn-RS" sz="14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2997200"/>
            <a:ext cx="9144000" cy="3860800"/>
          </a:xfrm>
          <a:solidFill>
            <a:schemeClr val="bg1"/>
          </a:solidFill>
          <a:ln w="0" cmpd="thinThick">
            <a:solidFill>
              <a:srgbClr val="6A481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sr-Latn-RS" sz="2800" dirty="0" smtClean="0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 flipV="1">
            <a:off x="1258888" y="3213100"/>
            <a:ext cx="0" cy="2952750"/>
          </a:xfrm>
          <a:prstGeom prst="line">
            <a:avLst/>
          </a:prstGeom>
          <a:noFill/>
          <a:ln w="57150">
            <a:solidFill>
              <a:srgbClr val="7B5229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900113" y="5805488"/>
            <a:ext cx="6985000" cy="0"/>
          </a:xfrm>
          <a:prstGeom prst="line">
            <a:avLst/>
          </a:prstGeom>
          <a:noFill/>
          <a:ln w="57150">
            <a:solidFill>
              <a:srgbClr val="6A481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570147" y="5813425"/>
            <a:ext cx="22076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F –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гурања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(вучења)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0" y="3429000"/>
            <a:ext cx="12588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i="1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F</a:t>
            </a:r>
            <a:r>
              <a:rPr lang="hr-HR" altLang="sr-Latn-RS" sz="2000" i="1" baseline="-25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tr</a:t>
            </a:r>
            <a:endParaRPr lang="hr-HR" altLang="sr-Latn-RS" sz="2000" i="1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-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сила трења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040063" y="4333875"/>
            <a:ext cx="4411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endParaRPr lang="en-US" altLang="sr-Latn-RS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3779912" y="539750"/>
            <a:ext cx="2448272" cy="16312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sr-Latn-RS" sz="20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1. </a:t>
            </a:r>
            <a:r>
              <a:rPr lang="sr-Cyrl-RS" altLang="sr-Latn-RS" sz="2000" dirty="0" smtClean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Кутија мирује јер </a:t>
            </a:r>
            <a:r>
              <a:rPr lang="sr-Cyrl-RS" altLang="sr-Latn-RS" sz="2000" dirty="0">
                <a:solidFill>
                  <a:srgbClr val="6A4810"/>
                </a:solidFill>
                <a:effectLst/>
                <a:latin typeface="Comic Sans MS" panose="030F0702030302020204" pitchFamily="66" charset="0"/>
              </a:rPr>
              <a:t>на њу не делује сила у хоризонталном правцу</a:t>
            </a:r>
            <a:endParaRPr lang="hr-HR" altLang="sr-Latn-RS" sz="2000" dirty="0">
              <a:solidFill>
                <a:srgbClr val="6A4810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33814" name="Picture 22" descr="sl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540926"/>
            <a:ext cx="3333750" cy="1905000"/>
          </a:xfrm>
          <a:noFill/>
          <a:ln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8" grpId="0"/>
      <p:bldP spid="33810" grpId="0" animBg="1"/>
    </p:bldLst>
  </p:timing>
</p:sld>
</file>

<file path=ppt/theme/theme1.xml><?xml version="1.0" encoding="utf-8"?>
<a:theme xmlns:a="http://schemas.openxmlformats.org/drawingml/2006/main" name="Javor">
  <a:themeElements>
    <a:clrScheme name="Javor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Javo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0000"/>
          <a:buFont typeface="Wingdings" pitchFamily="2" charset="2"/>
          <a:buNone/>
          <a:tabLst/>
          <a:defRPr kumimoji="0" lang="hr-HR" altLang="sr-Latn-R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0000"/>
          <a:buFont typeface="Wingdings" pitchFamily="2" charset="2"/>
          <a:buNone/>
          <a:tabLst/>
          <a:defRPr kumimoji="0" lang="hr-HR" altLang="sr-Latn-R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Javor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1547</TotalTime>
  <Words>745</Words>
  <Application>Microsoft Office PowerPoint</Application>
  <PresentationFormat>Пројекција на екрану (4:3)</PresentationFormat>
  <Paragraphs>168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Уграђени OLE сервери</vt:lpstr>
      </vt:variant>
      <vt:variant>
        <vt:i4>2</vt:i4>
      </vt:variant>
      <vt:variant>
        <vt:lpstr>Наслови слајдова</vt:lpstr>
      </vt:variant>
      <vt:variant>
        <vt:i4>25</vt:i4>
      </vt:variant>
    </vt:vector>
  </HeadingPairs>
  <TitlesOfParts>
    <vt:vector size="28" baseType="lpstr">
      <vt:lpstr>Javor</vt:lpstr>
      <vt:lpstr>Equation</vt:lpstr>
      <vt:lpstr>Jednadžba</vt:lpstr>
      <vt:lpstr>Сила трења и утицај ове силе на кретање тела</vt:lpstr>
      <vt:lpstr>Са овом појавом срећемо се свакодневно</vt:lpstr>
      <vt:lpstr>PowerPoint презентација</vt:lpstr>
      <vt:lpstr>Шта је трење?</vt:lpstr>
      <vt:lpstr>Узрок силе трења</vt:lpstr>
      <vt:lpstr>Узрок силе трења</vt:lpstr>
      <vt:lpstr>Узрок силе трења</vt:lpstr>
      <vt:lpstr>Врсте трења: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Врсте трења:</vt:lpstr>
      <vt:lpstr>PowerPoint презентација</vt:lpstr>
      <vt:lpstr>PowerPoint презентација</vt:lpstr>
      <vt:lpstr>PowerPoint презентација</vt:lpstr>
      <vt:lpstr>Од чега зависи сила трења</vt:lpstr>
      <vt:lpstr>PowerPoint презентација</vt:lpstr>
      <vt:lpstr>Сила трења не зависи од:</vt:lpstr>
      <vt:lpstr>PowerPoint презентација</vt:lpstr>
      <vt:lpstr>PowerPoint презентација</vt:lpstr>
      <vt:lpstr>PowerPoint презентација</vt:lpstr>
      <vt:lpstr>ХВАЛА НА ПАЖЊИ!</vt:lpstr>
    </vt:vector>
  </TitlesOfParts>
  <Company>Kusec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Katarina</dc:creator>
  <cp:lastModifiedBy>Misa</cp:lastModifiedBy>
  <cp:revision>44</cp:revision>
  <dcterms:created xsi:type="dcterms:W3CDTF">2008-05-29T08:51:20Z</dcterms:created>
  <dcterms:modified xsi:type="dcterms:W3CDTF">2015-01-20T17:37:22Z</dcterms:modified>
</cp:coreProperties>
</file>